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6" r:id="rId5"/>
    <p:sldId id="257" r:id="rId6"/>
    <p:sldId id="258" r:id="rId7"/>
    <p:sldId id="276" r:id="rId8"/>
    <p:sldId id="277" r:id="rId9"/>
    <p:sldId id="261" r:id="rId10"/>
    <p:sldId id="280" r:id="rId11"/>
    <p:sldId id="279" r:id="rId12"/>
    <p:sldId id="278" r:id="rId13"/>
    <p:sldId id="281" r:id="rId14"/>
    <p:sldId id="283" r:id="rId15"/>
    <p:sldId id="293" r:id="rId16"/>
    <p:sldId id="295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4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18"/>
    <p:restoredTop sz="91769"/>
  </p:normalViewPr>
  <p:slideViewPr>
    <p:cSldViewPr snapToGrid="0">
      <p:cViewPr varScale="1">
        <p:scale>
          <a:sx n="101" d="100"/>
          <a:sy n="101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22:57:16.7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781 7176 16383,'44'0'0,"17"-9"0,-13 1 0,4-6 0,8-12 0,3-5 0,21 0 0,3-4 0,-27 4 0,1-4 0,2 1 0,8 2 0,1 1 0,0-1 0,-4-3 0,-1-2 0,1 1 0,4 0 0,1-1 0,-6 3 0,-3-3 0,-1 1 0,26-6 0,-2 0 0,-34 10 0,-2 0 0,19-9 0,1-1 0,-9 3 0,-3-1 0,-11 0 0,-2-1 0,-1 7 0,-3-1 0,-1-3 0,-3-2 0,-7-4 0,-1 1 0,3 4 0,-1-3 0,-2-21 0,-4-2 0,16-19 0,-7 6 0,-3-4 0,-12 20 0,-2-1 0,7-21 0,-1-3 0,-5 2 0,-3-1 0,-2-9 0,-3-1 0,-3 0 0,-2-3 0,-1 22 0,-1-3 0,-1 1 0,-2-1 0,-1-1 0,-1 0 0,1-6 0,0-2 0,0 1 0,0 0 0,0 1 0,0-1 0,0-1 0,1-1 0,-2 6 0,-1-10 0,-5-1 0,-5-3 0,-5-8 0,-1 15 0,1 33 0,-1 1 0,-4-23 0,-3-11 0,0 12 0,1 24 0,-2 1 0,1-11 0,-3-8 0,0 4 0,-6-5 0,-3 1 0,3 8 0,-2-3 0,3 4 0,-1-4 0,-2 3 0,-15-8 0,-3 1 0,7 1 0,-3 2 0,-11 0 0,0 2 0,14 10 0,0 0 0,-10-2 0,-1 1 0,14 14 0,0 1 0,-20-16 0,-3 0 0,10 13 0,0 1 0,-6-8 0,1 3 0,9 11 0,1 3 0,0 0 0,1 0 0,7 7 0,-1 0 0,-25-10 0,1 2 0,25 10 0,1 2 0,-27-9 0,2 3 0,-4-4 0,-22 5 0,9-4 0,37 22 0,-2 2 0,-6 0 0,-1 0 0,7 1 0,-1 1 0,-6 2 0,1 1 0,-41-6 0,0-6 0,13 15 0,13-13 0,17 13 0,9-5 0,10 7 0,1 0 0,10 0 0,-1 0 0,7 0 0,6-4 0,3 3 0,4-4 0,-1 2 0,2-2 0,4-3 0,14 22 0,25 21 0,-5 3 0,26 22 0,-8-17 0,14 13 0,12 2 0,0 1 0,-14-13 0,-5-4 0,-15-12 0,0-7 0,-8-3 0,-9-8 0,-11-1 0,-6-1 0,0 0 0,0-4 0,-4-2 0,-2-4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08T22:57:18.87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</inkml:brush>
  </inkml:definitions>
  <inkml:trace contextRef="#ctx0" brushRef="#br0">0 226 16383,'24'-9'0,"0"4"0,10-7 0,12 2 0,-8 2 0,15 0 0,-26 8 0,0 0 0,-4 0 0,-12 0 0,5 0 0,-7 0 0,2-11 0,-1 9 0,1-9 0,-1 11 0,0-5 0,-1 4 0,0-8 0,0 8 0,1-7 0,0 6 0,0-6 0,7 7 0,-6-8 0,6 8 0,-7-8 0,0 8 0,-1-4 0,-3 2 0,2 2 0,-2-8 0,3 8 0,1-7 0,0 2 0,0-4 0,0 5 0,6-5 0,-4 4 0,4-5 0,-6 5 0,0-2 0,0 6 0,0-2 0,-1 4 0,-3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1/8/23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Topics.  </a:t>
            </a:r>
            <a:r>
              <a:rPr lang="en-US" dirty="0" err="1"/>
              <a:t>Magliant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805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can see, the real slow part is traversing the K-space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652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Ignore part of k-space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Due to the violation of the Nyquist sampling theorem, there would be some artifacts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57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progate</a:t>
            </a:r>
            <a:r>
              <a:rPr lang="en-US" dirty="0"/>
              <a:t> through all possible path of the neural </a:t>
            </a:r>
            <a:r>
              <a:rPr lang="en-US" dirty="0" err="1"/>
              <a:t>netword</a:t>
            </a:r>
            <a:r>
              <a:rPr lang="en-US" dirty="0"/>
              <a:t>. At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57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progate</a:t>
            </a:r>
            <a:r>
              <a:rPr lang="en-US" dirty="0"/>
              <a:t> through all possible path of the neural </a:t>
            </a:r>
            <a:r>
              <a:rPr lang="en-US" dirty="0" err="1"/>
              <a:t>netword</a:t>
            </a:r>
            <a:r>
              <a:rPr lang="en-US" dirty="0"/>
              <a:t>. At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341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progate</a:t>
            </a:r>
            <a:r>
              <a:rPr lang="en-US" dirty="0"/>
              <a:t> through all possible path of the neural </a:t>
            </a:r>
            <a:r>
              <a:rPr lang="en-US" dirty="0" err="1"/>
              <a:t>netword</a:t>
            </a:r>
            <a:r>
              <a:rPr lang="en-US" dirty="0"/>
              <a:t>. At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5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</a:t>
            </a:r>
            <a:r>
              <a:rPr lang="en-US" dirty="0" err="1"/>
              <a:t>progate</a:t>
            </a:r>
            <a:r>
              <a:rPr lang="en-US" dirty="0"/>
              <a:t> through all possible path of the neural </a:t>
            </a:r>
            <a:r>
              <a:rPr lang="en-US" dirty="0" err="1"/>
              <a:t>netword</a:t>
            </a:r>
            <a:r>
              <a:rPr lang="en-US" dirty="0"/>
              <a:t>. At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242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7693" y="1041400"/>
            <a:ext cx="9614807" cy="3302000"/>
          </a:xfrm>
        </p:spPr>
        <p:txBody>
          <a:bodyPr/>
          <a:lstStyle/>
          <a:p>
            <a:r>
              <a:rPr lang="en-US" dirty="0"/>
              <a:t>Deep learning for medical image in</a:t>
            </a:r>
            <a:r>
              <a:rPr lang="zh-CN" altLang="en-US" dirty="0"/>
              <a:t> </a:t>
            </a:r>
            <a:r>
              <a:rPr lang="en-US" dirty="0"/>
              <a:t>super-resolution reconstruction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842" y="4432300"/>
            <a:ext cx="9500507" cy="806675"/>
          </a:xfrm>
        </p:spPr>
        <p:txBody>
          <a:bodyPr/>
          <a:lstStyle/>
          <a:p>
            <a:r>
              <a:rPr lang="en-US" dirty="0"/>
              <a:t>Meili Liu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Up-convolution layer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1/8/23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7C74D-2A1A-CF7B-EA2F-05F7F117A2E0}"/>
              </a:ext>
            </a:extLst>
          </p:cNvPr>
          <p:cNvSpPr txBox="1"/>
          <p:nvPr/>
        </p:nvSpPr>
        <p:spPr>
          <a:xfrm>
            <a:off x="2590800" y="6180892"/>
            <a:ext cx="6718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A Comprehensive Guide to Convolutional Neural Networks — the ELI5 way, https://</a:t>
            </a:r>
            <a:r>
              <a:rPr lang="en-US" sz="1000" b="1" i="0" u="none" strike="noStrike" dirty="0" err="1">
                <a:solidFill>
                  <a:srgbClr val="292929"/>
                </a:solidFill>
                <a:effectLst/>
                <a:latin typeface="sohne"/>
              </a:rPr>
              <a:t>towardsdatascience.com</a:t>
            </a:r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/a-comprehensive-guide-to-convolutional-neural-networks-the-eli5-way-3bd2b1164a53</a:t>
            </a:r>
          </a:p>
          <a:p>
            <a:endParaRPr lang="en-US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17AA768E-5D31-B871-769E-8D0F8364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07870"/>
              </p:ext>
            </p:extLst>
          </p:nvPr>
        </p:nvGraphicFramePr>
        <p:xfrm>
          <a:off x="1317625" y="3429000"/>
          <a:ext cx="1104900" cy="932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2450">
                  <a:extLst>
                    <a:ext uri="{9D8B030D-6E8A-4147-A177-3AD203B41FA5}">
                      <a16:colId xmlns:a16="http://schemas.microsoft.com/office/drawing/2014/main" val="3322919072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1113795802"/>
                    </a:ext>
                  </a:extLst>
                </a:gridCol>
              </a:tblGrid>
              <a:tr h="46632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780006"/>
                  </a:ext>
                </a:extLst>
              </a:tr>
              <a:tr h="46632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01515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E4045A99-274D-0838-CAC9-6A88F26A7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916214"/>
              </p:ext>
            </p:extLst>
          </p:nvPr>
        </p:nvGraphicFramePr>
        <p:xfrm>
          <a:off x="3268662" y="3707588"/>
          <a:ext cx="558800" cy="480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3882321580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1964278"/>
                  </a:ext>
                </a:extLst>
              </a:tr>
            </a:tbl>
          </a:graphicData>
        </a:graphic>
      </p:graphicFrame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5B6B4421-2464-AB52-3187-A26C1A029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3889699"/>
              </p:ext>
            </p:extLst>
          </p:nvPr>
        </p:nvGraphicFramePr>
        <p:xfrm>
          <a:off x="6515100" y="3152616"/>
          <a:ext cx="2425700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425">
                  <a:extLst>
                    <a:ext uri="{9D8B030D-6E8A-4147-A177-3AD203B41FA5}">
                      <a16:colId xmlns:a16="http://schemas.microsoft.com/office/drawing/2014/main" val="3252688299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147980449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1294998529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961809464"/>
                    </a:ext>
                  </a:extLst>
                </a:gridCol>
              </a:tblGrid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251713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57643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566030"/>
                  </a:ext>
                </a:extLst>
              </a:tr>
              <a:tr h="4457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613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F5C133E-EE1B-02D5-6CF3-2CAC77AF9577}"/>
              </a:ext>
            </a:extLst>
          </p:cNvPr>
          <p:cNvSpPr txBox="1"/>
          <p:nvPr/>
        </p:nvSpPr>
        <p:spPr>
          <a:xfrm>
            <a:off x="1167492" y="2729390"/>
            <a:ext cx="137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 (2*2)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9D3DA-D84E-5585-3E94-18592FF4F26D}"/>
              </a:ext>
            </a:extLst>
          </p:cNvPr>
          <p:cNvSpPr txBox="1"/>
          <p:nvPr/>
        </p:nvSpPr>
        <p:spPr>
          <a:xfrm>
            <a:off x="2917824" y="2767093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(1*1)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2D893C7-3BEB-F459-453C-CE83544E0AA8}"/>
              </a:ext>
            </a:extLst>
          </p:cNvPr>
          <p:cNvSpPr/>
          <p:nvPr/>
        </p:nvSpPr>
        <p:spPr>
          <a:xfrm>
            <a:off x="4686300" y="3823673"/>
            <a:ext cx="1409700" cy="28777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-Turn Arrow 13">
            <a:extLst>
              <a:ext uri="{FF2B5EF4-FFF2-40B4-BE49-F238E27FC236}">
                <a16:creationId xmlns:a16="http://schemas.microsoft.com/office/drawing/2014/main" id="{18B13E3E-3373-2BAC-7E7E-6DC6DF7BC898}"/>
              </a:ext>
            </a:extLst>
          </p:cNvPr>
          <p:cNvSpPr/>
          <p:nvPr/>
        </p:nvSpPr>
        <p:spPr>
          <a:xfrm>
            <a:off x="6623050" y="2572266"/>
            <a:ext cx="1308100" cy="566737"/>
          </a:xfrm>
          <a:prstGeom prst="uturnArrow">
            <a:avLst>
              <a:gd name="adj1" fmla="val 7073"/>
              <a:gd name="adj2" fmla="val 25000"/>
              <a:gd name="adj3" fmla="val 25000"/>
              <a:gd name="adj4" fmla="val 43750"/>
              <a:gd name="adj5" fmla="val 7500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A42703-D09F-919E-9CE9-AFC2F4B94D25}"/>
              </a:ext>
            </a:extLst>
          </p:cNvPr>
          <p:cNvSpPr txBox="1"/>
          <p:nvPr/>
        </p:nvSpPr>
        <p:spPr>
          <a:xfrm>
            <a:off x="6515100" y="2060257"/>
            <a:ext cx="166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Stride (2*2)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3AFA9F-3B3E-7279-FF8F-09ED4248FAC8}"/>
              </a:ext>
            </a:extLst>
          </p:cNvPr>
          <p:cNvSpPr txBox="1"/>
          <p:nvPr/>
        </p:nvSpPr>
        <p:spPr>
          <a:xfrm>
            <a:off x="8178800" y="2572266"/>
            <a:ext cx="231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(4*4)</a:t>
            </a:r>
          </a:p>
        </p:txBody>
      </p:sp>
    </p:spTree>
    <p:extLst>
      <p:ext uri="{BB962C8B-B14F-4D97-AF65-F5344CB8AC3E}">
        <p14:creationId xmlns:p14="http://schemas.microsoft.com/office/powerpoint/2010/main" val="19806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C11DB-67CF-2270-33E1-C6352564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9" y="1944688"/>
            <a:ext cx="6299311" cy="417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769A4-E7DB-E0AA-782D-B32DD29D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1944688"/>
            <a:ext cx="2141220" cy="1598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40F5F-86BB-02A4-06F2-5474A7E0EFBF}"/>
              </a:ext>
            </a:extLst>
          </p:cNvPr>
          <p:cNvSpPr txBox="1"/>
          <p:nvPr/>
        </p:nvSpPr>
        <p:spPr>
          <a:xfrm>
            <a:off x="2669429" y="6356350"/>
            <a:ext cx="7504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O. </a:t>
            </a:r>
            <a:r>
              <a:rPr lang="en-US" sz="1050" dirty="0" err="1"/>
              <a:t>Ronneberger</a:t>
            </a:r>
            <a:r>
              <a:rPr lang="en-US" sz="1050" dirty="0"/>
              <a:t> and </a:t>
            </a:r>
            <a:r>
              <a:rPr lang="en-US" sz="1050" dirty="0" err="1"/>
              <a:t>P.Fischer</a:t>
            </a:r>
            <a:r>
              <a:rPr lang="en-US" sz="1050" dirty="0"/>
              <a:t> and T. </a:t>
            </a:r>
            <a:r>
              <a:rPr lang="en-US" sz="1050" dirty="0" err="1"/>
              <a:t>Brox</a:t>
            </a:r>
            <a:r>
              <a:rPr lang="en-US" sz="1050" dirty="0"/>
              <a:t> U-Net: Convolutional Networks for Biomedical Image Segmentation,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</a:rPr>
              <a:t>Medical Image Computing and Computer-Assisted Intervention (MICCAI), Springer, LNCS, Vol.9351: 234--241, 2015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57BCC-CD8D-8054-7806-3F9FEA908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1944688"/>
            <a:ext cx="243478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2103437"/>
            <a:ext cx="5588000" cy="2290763"/>
          </a:xfrm>
        </p:spPr>
        <p:txBody>
          <a:bodyPr/>
          <a:lstStyle/>
          <a:p>
            <a:r>
              <a:rPr lang="en-US" dirty="0"/>
              <a:t>Replicate the result of this paper based our ARIC dataset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F0911-7628-41FA-F701-C9A152E5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383" y="381000"/>
            <a:ext cx="6024616" cy="552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17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/>
          <a:lstStyle/>
          <a:p>
            <a:r>
              <a:rPr lang="en-US" dirty="0"/>
              <a:t>Parameters used in training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17F12A-7304-B447-BEB8-A99EA8009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/>
          <a:lstStyle/>
          <a:p>
            <a:fld id="{F742F39E-1B75-804F-BDAE-BCC03958AB94}" type="datetime1">
              <a:rPr lang="en-US" smtClean="0"/>
              <a:pPr/>
              <a:t>1/9/23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F90246-DFB2-A340-AADC-E85D28C31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CCF58-9B83-4A4F-8CA9-3D9C9BB7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30" name="Table 30">
            <a:extLst>
              <a:ext uri="{FF2B5EF4-FFF2-40B4-BE49-F238E27FC236}">
                <a16:creationId xmlns:a16="http://schemas.microsoft.com/office/drawing/2014/main" id="{24EDE1D9-638C-E1A7-360B-3C09B39EB3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631245"/>
              </p:ext>
            </p:extLst>
          </p:nvPr>
        </p:nvGraphicFramePr>
        <p:xfrm>
          <a:off x="750430" y="1945640"/>
          <a:ext cx="5418666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9970">
                  <a:extLst>
                    <a:ext uri="{9D8B030D-6E8A-4147-A177-3AD203B41FA5}">
                      <a16:colId xmlns:a16="http://schemas.microsoft.com/office/drawing/2014/main" val="3329286911"/>
                    </a:ext>
                  </a:extLst>
                </a:gridCol>
                <a:gridCol w="1698696">
                  <a:extLst>
                    <a:ext uri="{9D8B030D-6E8A-4147-A177-3AD203B41FA5}">
                      <a16:colId xmlns:a16="http://schemas.microsoft.com/office/drawing/2014/main" val="11778517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768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patch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32*32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8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stride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4*4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4968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Crop 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85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Num of </a:t>
                      </a:r>
                      <a:r>
                        <a:rPr lang="en-US" dirty="0" err="1"/>
                        <a:t>downsampling</a:t>
                      </a:r>
                      <a:r>
                        <a:rPr lang="en-US" dirty="0"/>
                        <a:t>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2961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 of </a:t>
                      </a:r>
                      <a:r>
                        <a:rPr lang="en-US" dirty="0" err="1"/>
                        <a:t>upsampling</a:t>
                      </a:r>
                      <a:r>
                        <a:rPr lang="en-US" dirty="0"/>
                        <a:t>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620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Learning rate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96500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7405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dropout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197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517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2fold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26B96-5783-0E40-D83B-0348D20DC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8" y="3517901"/>
            <a:ext cx="6070600" cy="3327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2BD86C-C381-EDCA-DA9B-629207073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088" y="3524251"/>
            <a:ext cx="6032500" cy="331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89FD90-5573-73FB-55D2-6160C8C0F38F}"/>
              </a:ext>
            </a:extLst>
          </p:cNvPr>
          <p:cNvSpPr txBox="1"/>
          <p:nvPr/>
        </p:nvSpPr>
        <p:spPr>
          <a:xfrm>
            <a:off x="6451600" y="636801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217263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dirty="0"/>
              <a:t>2fold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92497"/>
            <a:ext cx="3723282" cy="3733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84D6FD-01E0-BB04-A675-0A9F03B59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2" y="2997200"/>
            <a:ext cx="3858940" cy="3848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0A58A9-4B3D-3F14-F335-66273D5E3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992" y="3009900"/>
            <a:ext cx="3826482" cy="3848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DA293A-554F-DB3C-4B75-FFF44871DE8D}"/>
              </a:ext>
            </a:extLst>
          </p:cNvPr>
          <p:cNvSpPr txBox="1"/>
          <p:nvPr/>
        </p:nvSpPr>
        <p:spPr>
          <a:xfrm>
            <a:off x="441512" y="626483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41FDC0-D3C5-6BD5-A18C-42F4B1D04050}"/>
              </a:ext>
            </a:extLst>
          </p:cNvPr>
          <p:cNvSpPr txBox="1"/>
          <p:nvPr/>
        </p:nvSpPr>
        <p:spPr>
          <a:xfrm>
            <a:off x="8105590" y="621669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582802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3fold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65255F-C68F-43D7-1A9B-36F6533B1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" y="3498851"/>
            <a:ext cx="6032500" cy="3340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D6DF514-8EDD-4B1E-149C-F02FE83B8947}"/>
              </a:ext>
            </a:extLst>
          </p:cNvPr>
          <p:cNvSpPr txBox="1"/>
          <p:nvPr/>
        </p:nvSpPr>
        <p:spPr>
          <a:xfrm>
            <a:off x="259942" y="62923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97FA6A-7D23-B16A-A3F6-63937871E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617" y="3517900"/>
            <a:ext cx="6057900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C38F07-A9E5-12A4-2204-221C86EC228E}"/>
              </a:ext>
            </a:extLst>
          </p:cNvPr>
          <p:cNvSpPr txBox="1"/>
          <p:nvPr/>
        </p:nvSpPr>
        <p:spPr>
          <a:xfrm>
            <a:off x="6667500" y="62923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55145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dirty="0"/>
              <a:t>3fold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676" y="138050"/>
            <a:ext cx="3911600" cy="39226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8F32B-F979-DD0F-CA60-934F4EE87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" y="2942489"/>
            <a:ext cx="3923725" cy="3923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A0793-B3D8-C4D5-601C-6F6CD282F080}"/>
              </a:ext>
            </a:extLst>
          </p:cNvPr>
          <p:cNvSpPr txBox="1"/>
          <p:nvPr/>
        </p:nvSpPr>
        <p:spPr>
          <a:xfrm>
            <a:off x="151492" y="631567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40FBB-ED01-453A-9E26-3729D07CA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100" y="3022554"/>
            <a:ext cx="3814808" cy="3814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FBC19A-450B-4BD2-3190-CD3825AE3CFF}"/>
              </a:ext>
            </a:extLst>
          </p:cNvPr>
          <p:cNvSpPr txBox="1"/>
          <p:nvPr/>
        </p:nvSpPr>
        <p:spPr>
          <a:xfrm>
            <a:off x="8064276" y="635214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92227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4fold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06548-4B66-5354-886A-91AFD315A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3" y="3486151"/>
            <a:ext cx="6045200" cy="335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956BAFF-6CE8-03B6-4D53-361F6B6DE740}"/>
              </a:ext>
            </a:extLst>
          </p:cNvPr>
          <p:cNvSpPr txBox="1"/>
          <p:nvPr/>
        </p:nvSpPr>
        <p:spPr>
          <a:xfrm>
            <a:off x="457200" y="634369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FAB0ED-6B60-3584-FF4E-E1811AD98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4913" y="3486151"/>
            <a:ext cx="6045200" cy="3340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311C55-A2B4-9F82-9AB4-326EEA033417}"/>
              </a:ext>
            </a:extLst>
          </p:cNvPr>
          <p:cNvSpPr txBox="1"/>
          <p:nvPr/>
        </p:nvSpPr>
        <p:spPr>
          <a:xfrm>
            <a:off x="6502400" y="62923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4282992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dirty="0"/>
              <a:t>4fold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60" y="101997"/>
            <a:ext cx="3913246" cy="3924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C2D86-F981-B4C8-84A5-E7622B519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46797"/>
            <a:ext cx="3924300" cy="3924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15AB5F-FE06-1E7E-0898-B96209AA3861}"/>
              </a:ext>
            </a:extLst>
          </p:cNvPr>
          <p:cNvSpPr txBox="1"/>
          <p:nvPr/>
        </p:nvSpPr>
        <p:spPr>
          <a:xfrm>
            <a:off x="266700" y="635214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D59E93-4428-6344-4184-F537B7360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832495"/>
            <a:ext cx="4038602" cy="4038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83F832-D544-69D8-0C25-D6542BB90993}"/>
              </a:ext>
            </a:extLst>
          </p:cNvPr>
          <p:cNvSpPr txBox="1"/>
          <p:nvPr/>
        </p:nvSpPr>
        <p:spPr>
          <a:xfrm>
            <a:off x="8162738" y="63026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32583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Deep learning for medical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Image acquisition and reconstruction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Image enhancement, including Denoising, Super-resolution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Detection, Localization and Segmentation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Analysis of shape and texture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Diagnosis and Prediction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5fold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4C0CD-3C4F-832C-AF72-069E5433F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2" y="3524251"/>
            <a:ext cx="6007100" cy="3327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2AD133-62C4-757B-F96B-304B54875B62}"/>
              </a:ext>
            </a:extLst>
          </p:cNvPr>
          <p:cNvSpPr txBox="1"/>
          <p:nvPr/>
        </p:nvSpPr>
        <p:spPr>
          <a:xfrm>
            <a:off x="100818" y="624844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F7F8D1-C69C-7731-739C-1BE164B7E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618" y="3473452"/>
            <a:ext cx="6007100" cy="3352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A27A13-50BB-372D-CD60-45EF05614F1B}"/>
              </a:ext>
            </a:extLst>
          </p:cNvPr>
          <p:cNvSpPr txBox="1"/>
          <p:nvPr/>
        </p:nvSpPr>
        <p:spPr>
          <a:xfrm>
            <a:off x="6527800" y="6248441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188053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dirty="0"/>
              <a:t>5fold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56" y="136525"/>
            <a:ext cx="4003488" cy="40147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5B5470-AFB6-BD67-BFD3-571F7CAB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035300"/>
            <a:ext cx="3889714" cy="39007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5F2183-F219-36E8-2065-485158E06AF8}"/>
              </a:ext>
            </a:extLst>
          </p:cNvPr>
          <p:cNvSpPr txBox="1"/>
          <p:nvPr/>
        </p:nvSpPr>
        <p:spPr>
          <a:xfrm>
            <a:off x="254000" y="608449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58E28E-D596-BB3B-7982-647A26078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112" y="2936597"/>
            <a:ext cx="3889776" cy="39007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A47732-66FD-746B-8000-CF35855AB4BC}"/>
              </a:ext>
            </a:extLst>
          </p:cNvPr>
          <p:cNvSpPr txBox="1"/>
          <p:nvPr/>
        </p:nvSpPr>
        <p:spPr>
          <a:xfrm>
            <a:off x="8470175" y="627526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117109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– </a:t>
            </a:r>
            <a:r>
              <a:rPr lang="en-US" altLang="zh-CN" dirty="0"/>
              <a:t>6</a:t>
            </a:r>
            <a:r>
              <a:rPr lang="en-US" dirty="0"/>
              <a:t>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0723FD-4540-FAD3-CB15-5739E7A56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088" y="136525"/>
            <a:ext cx="6032500" cy="3263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EFFCEC-6CF1-E186-AA8B-10B40AF369C0}"/>
              </a:ext>
            </a:extLst>
          </p:cNvPr>
          <p:cNvSpPr txBox="1"/>
          <p:nvPr/>
        </p:nvSpPr>
        <p:spPr>
          <a:xfrm>
            <a:off x="6527800" y="2679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240AF1-7F19-5E61-EEEA-34C97C13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73452"/>
            <a:ext cx="6045200" cy="334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B93090-4175-AF9F-61B4-52ABFF199DB9}"/>
              </a:ext>
            </a:extLst>
          </p:cNvPr>
          <p:cNvSpPr txBox="1"/>
          <p:nvPr/>
        </p:nvSpPr>
        <p:spPr>
          <a:xfrm>
            <a:off x="244662" y="6213516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309B9F-0D31-6C0D-65EF-C24E73B5C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88" y="3429000"/>
            <a:ext cx="6019800" cy="3340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AE572C-97E6-AB83-60F7-8712ED1BE457}"/>
              </a:ext>
            </a:extLst>
          </p:cNvPr>
          <p:cNvSpPr txBox="1"/>
          <p:nvPr/>
        </p:nvSpPr>
        <p:spPr>
          <a:xfrm>
            <a:off x="6527800" y="626427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2317681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8C6C-62F1-7421-5BA6-AD582D86D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2" y="370681"/>
            <a:ext cx="9779183" cy="1325563"/>
          </a:xfrm>
        </p:spPr>
        <p:txBody>
          <a:bodyPr/>
          <a:lstStyle/>
          <a:p>
            <a:r>
              <a:rPr lang="en-US" altLang="zh-CN" dirty="0"/>
              <a:t>6</a:t>
            </a:r>
            <a:r>
              <a:rPr lang="en-US" dirty="0"/>
              <a:t>fold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EB512-3718-AECD-975F-5EED7F6D88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E7AB22C-8B7E-9B4A-8C65-396C3C874D86}" type="datetime1">
              <a:rPr lang="en-US" smtClean="0"/>
              <a:pPr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40031-4820-69C1-2AD6-7558759C22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6027A-F029-EE5B-9705-B0C2E7EB7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27A40E-82FD-AE83-B012-53EAE31B638D}"/>
              </a:ext>
            </a:extLst>
          </p:cNvPr>
          <p:cNvSpPr txBox="1"/>
          <p:nvPr/>
        </p:nvSpPr>
        <p:spPr>
          <a:xfrm>
            <a:off x="301812" y="638016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44B49-2DC2-0968-2956-28AD26D1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100" y="158871"/>
            <a:ext cx="4008462" cy="4019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293A83-A3B9-5B71-E93D-DFFA7B6EBF33}"/>
              </a:ext>
            </a:extLst>
          </p:cNvPr>
          <p:cNvSpPr txBox="1"/>
          <p:nvPr/>
        </p:nvSpPr>
        <p:spPr>
          <a:xfrm>
            <a:off x="5041083" y="35213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 Truth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7FA2E5-8095-EB21-085B-8250CE98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68" y="3015589"/>
            <a:ext cx="3812429" cy="3855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FFDDD0-ACBC-8D13-28C6-79E029851F97}"/>
              </a:ext>
            </a:extLst>
          </p:cNvPr>
          <p:cNvSpPr txBox="1"/>
          <p:nvPr/>
        </p:nvSpPr>
        <p:spPr>
          <a:xfrm>
            <a:off x="35111" y="6291858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Low resolution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776981-E5DD-F4A1-53F0-E36310B6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0" y="2752846"/>
            <a:ext cx="3997138" cy="40197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FF8E98-7F3C-4481-C58F-F27E17F964BC}"/>
              </a:ext>
            </a:extLst>
          </p:cNvPr>
          <p:cNvSpPr txBox="1"/>
          <p:nvPr/>
        </p:nvSpPr>
        <p:spPr>
          <a:xfrm>
            <a:off x="8114844" y="617168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852887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8AB12D-94DD-90CB-1C19-8F43A2C5D7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8877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1/8/23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BA3A4B-6C0C-410F-6CD8-85A2DE53E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4899" y="2087563"/>
            <a:ext cx="7301775" cy="336681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6000" dirty="0"/>
              <a:t>Thank</a:t>
            </a:r>
            <a:r>
              <a:rPr lang="zh-CN" altLang="en-US" sz="6000" dirty="0"/>
              <a:t> </a:t>
            </a:r>
            <a:r>
              <a:rPr lang="en-US" altLang="zh-CN" sz="6000" dirty="0"/>
              <a:t>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dirty="0"/>
              <a:t>Super-resolution reconstruction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acquisition of MRI is slow</a:t>
            </a:r>
          </a:p>
          <a:p>
            <a:pPr marL="914400" lvl="1" indent="-457200">
              <a:buFont typeface="Wingdings" pitchFamily="2" charset="2"/>
              <a:buChar char="v"/>
            </a:pPr>
            <a:r>
              <a:rPr lang="en-US" sz="2800" dirty="0"/>
              <a:t>The MRI acquisition is performed in k-space in a sequential manner</a:t>
            </a:r>
          </a:p>
          <a:p>
            <a:pPr marL="914400" lvl="1" indent="-457200">
              <a:buFont typeface="Wingdings" pitchFamily="2" charset="2"/>
              <a:buChar char="v"/>
            </a:pPr>
            <a:endParaRPr lang="en-US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1/8/23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E71A9A-6737-2EF1-6A6C-294A7BCD4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94" y="4056950"/>
            <a:ext cx="2424660" cy="229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0A9CD8-53E1-DF49-998F-D23FB6509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477" y="4089411"/>
            <a:ext cx="2530772" cy="24009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7483D5E-2B09-6D71-5F7E-2483C1A20B3E}"/>
              </a:ext>
            </a:extLst>
          </p:cNvPr>
          <p:cNvSpPr txBox="1"/>
          <p:nvPr/>
        </p:nvSpPr>
        <p:spPr>
          <a:xfrm>
            <a:off x="3626954" y="3516651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69D7F2-AC34-D0BC-D58E-8EBB747DDF7B}"/>
              </a:ext>
            </a:extLst>
          </p:cNvPr>
          <p:cNvSpPr txBox="1"/>
          <p:nvPr/>
        </p:nvSpPr>
        <p:spPr>
          <a:xfrm>
            <a:off x="8100342" y="3477458"/>
            <a:ext cx="1917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Signal space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5DDDE1-9C12-11B7-5D6B-201588A30704}"/>
              </a:ext>
            </a:extLst>
          </p:cNvPr>
          <p:cNvCxnSpPr/>
          <p:nvPr/>
        </p:nvCxnSpPr>
        <p:spPr>
          <a:xfrm>
            <a:off x="5727700" y="5270500"/>
            <a:ext cx="1524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F4E15F1-5048-38E8-63A8-32DB30DEED33}"/>
              </a:ext>
            </a:extLst>
          </p:cNvPr>
          <p:cNvSpPr txBox="1"/>
          <p:nvPr/>
        </p:nvSpPr>
        <p:spPr>
          <a:xfrm>
            <a:off x="5685199" y="4576818"/>
            <a:ext cx="1706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Inverse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292" y="249089"/>
            <a:ext cx="9779183" cy="1325563"/>
          </a:xfrm>
        </p:spPr>
        <p:txBody>
          <a:bodyPr/>
          <a:lstStyle/>
          <a:p>
            <a:r>
              <a:rPr lang="en-US" dirty="0" err="1"/>
              <a:t>Undersampling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1/9/23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ECA0A6-128F-D0AC-FEC0-F578D57A5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192" y="4367212"/>
            <a:ext cx="2147208" cy="19891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86302B-9BA8-4F3A-CC34-DF0880A3A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4367212"/>
            <a:ext cx="3251200" cy="2171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85966-1BE9-C5D4-B76F-70D5525F1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192" y="1906439"/>
            <a:ext cx="2147208" cy="2112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42AED9-AAB9-6558-C132-7FB5B8F3ED7E}"/>
              </a:ext>
            </a:extLst>
          </p:cNvPr>
          <p:cNvSpPr txBox="1"/>
          <p:nvPr/>
        </p:nvSpPr>
        <p:spPr>
          <a:xfrm>
            <a:off x="37192" y="2683450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100% sampling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B4151F-DAE1-E26C-67B5-9ED8C2E26446}"/>
              </a:ext>
            </a:extLst>
          </p:cNvPr>
          <p:cNvSpPr txBox="1"/>
          <p:nvPr/>
        </p:nvSpPr>
        <p:spPr>
          <a:xfrm>
            <a:off x="0" y="4953000"/>
            <a:ext cx="20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25% sampling</a:t>
            </a:r>
          </a:p>
          <a:p>
            <a:r>
              <a:rPr lang="en-US" dirty="0"/>
              <a:t>4 fold acceleration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7D8670A2-6AF5-98D2-ED07-54C66EF2B79D}"/>
                  </a:ext>
                </a:extLst>
              </p14:cNvPr>
              <p14:cNvContentPartPr/>
              <p14:nvPr/>
            </p14:nvContentPartPr>
            <p14:xfrm>
              <a:off x="8670520" y="2946380"/>
              <a:ext cx="1255680" cy="258372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7D8670A2-6AF5-98D2-ED07-54C66EF2B7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52880" y="2910380"/>
                <a:ext cx="1291320" cy="26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29E7433-BFBF-3BE9-6EBB-F5DCFA894EEF}"/>
                  </a:ext>
                </a:extLst>
              </p14:cNvPr>
              <p14:cNvContentPartPr/>
              <p14:nvPr/>
            </p14:nvContentPartPr>
            <p14:xfrm>
              <a:off x="8680600" y="2851700"/>
              <a:ext cx="247320" cy="8172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29E7433-BFBF-3BE9-6EBB-F5DCFA894EE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62600" y="2815700"/>
                <a:ext cx="282960" cy="153360"/>
              </a:xfrm>
              <a:prstGeom prst="rect">
                <a:avLst/>
              </a:prstGeom>
            </p:spPr>
          </p:pic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221BB3A6-7009-93F0-7097-7F6C6947532A}"/>
              </a:ext>
            </a:extLst>
          </p:cNvPr>
          <p:cNvSpPr txBox="1"/>
          <p:nvPr/>
        </p:nvSpPr>
        <p:spPr>
          <a:xfrm>
            <a:off x="9908527" y="3720881"/>
            <a:ext cx="1884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Super-resolution </a:t>
            </a:r>
          </a:p>
          <a:p>
            <a:r>
              <a:rPr lang="en-US" dirty="0"/>
              <a:t>Reconstruction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6844D60-67CF-31A9-ED50-73DA1EFDBC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3814" y="1949262"/>
            <a:ext cx="3171386" cy="211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C11DB-67CF-2270-33E1-C6352564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9" y="1944688"/>
            <a:ext cx="6299311" cy="417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769A4-E7DB-E0AA-782D-B32DD29D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1944688"/>
            <a:ext cx="2141220" cy="1598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40F5F-86BB-02A4-06F2-5474A7E0EFBF}"/>
              </a:ext>
            </a:extLst>
          </p:cNvPr>
          <p:cNvSpPr txBox="1"/>
          <p:nvPr/>
        </p:nvSpPr>
        <p:spPr>
          <a:xfrm>
            <a:off x="2669429" y="6356350"/>
            <a:ext cx="7504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O. </a:t>
            </a:r>
            <a:r>
              <a:rPr lang="en-US" sz="1050" dirty="0" err="1"/>
              <a:t>Ronneberger</a:t>
            </a:r>
            <a:r>
              <a:rPr lang="en-US" sz="1050" dirty="0"/>
              <a:t> and </a:t>
            </a:r>
            <a:r>
              <a:rPr lang="en-US" sz="1050" dirty="0" err="1"/>
              <a:t>P.Fischer</a:t>
            </a:r>
            <a:r>
              <a:rPr lang="en-US" sz="1050" dirty="0"/>
              <a:t> and T. </a:t>
            </a:r>
            <a:r>
              <a:rPr lang="en-US" sz="1050" dirty="0" err="1"/>
              <a:t>Brox</a:t>
            </a:r>
            <a:r>
              <a:rPr lang="en-US" sz="1050" dirty="0"/>
              <a:t> U-Net: Convolutional Networks for Biomedical Image Segmentation,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</a:rPr>
              <a:t>Medical Image Computing and Computer-Assisted Intervention (MICCAI), Springer, LNCS, Vol.9351: 234--241, 2015</a:t>
            </a:r>
            <a:endParaRPr lang="en-US" sz="105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B33152-95C4-346D-0B4C-ABABF7736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1944688"/>
            <a:ext cx="243478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5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1/8/23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1334763-C047-FAA4-D9B1-9AF66AE6C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706563"/>
            <a:ext cx="5791200" cy="4227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7C74D-2A1A-CF7B-EA2F-05F7F117A2E0}"/>
              </a:ext>
            </a:extLst>
          </p:cNvPr>
          <p:cNvSpPr txBox="1"/>
          <p:nvPr/>
        </p:nvSpPr>
        <p:spPr>
          <a:xfrm>
            <a:off x="2590800" y="6180892"/>
            <a:ext cx="6718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A Comprehensive Guide to Convolutional Neural Networks — the ELI5 way, https://</a:t>
            </a:r>
            <a:r>
              <a:rPr lang="en-US" sz="1000" b="1" i="0" u="none" strike="noStrike" dirty="0" err="1">
                <a:solidFill>
                  <a:srgbClr val="292929"/>
                </a:solidFill>
                <a:effectLst/>
                <a:latin typeface="sohne"/>
              </a:rPr>
              <a:t>towardsdatascience.com</a:t>
            </a:r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/a-comprehensive-guide-to-convolutional-neural-networks-the-eli5-way-3bd2b1164a53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C11DB-67CF-2270-33E1-C6352564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9" y="1944688"/>
            <a:ext cx="6299311" cy="417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769A4-E7DB-E0AA-782D-B32DD29D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1944688"/>
            <a:ext cx="2141220" cy="1598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40F5F-86BB-02A4-06F2-5474A7E0EFBF}"/>
              </a:ext>
            </a:extLst>
          </p:cNvPr>
          <p:cNvSpPr txBox="1"/>
          <p:nvPr/>
        </p:nvSpPr>
        <p:spPr>
          <a:xfrm>
            <a:off x="2669429" y="6356350"/>
            <a:ext cx="7504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O. </a:t>
            </a:r>
            <a:r>
              <a:rPr lang="en-US" sz="1050" dirty="0" err="1"/>
              <a:t>Ronneberger</a:t>
            </a:r>
            <a:r>
              <a:rPr lang="en-US" sz="1050" dirty="0"/>
              <a:t> and </a:t>
            </a:r>
            <a:r>
              <a:rPr lang="en-US" sz="1050" dirty="0" err="1"/>
              <a:t>P.Fischer</a:t>
            </a:r>
            <a:r>
              <a:rPr lang="en-US" sz="1050" dirty="0"/>
              <a:t> and T. </a:t>
            </a:r>
            <a:r>
              <a:rPr lang="en-US" sz="1050" dirty="0" err="1"/>
              <a:t>Brox</a:t>
            </a:r>
            <a:r>
              <a:rPr lang="en-US" sz="1050" dirty="0"/>
              <a:t> U-Net: Convolutional Networks for Biomedical Image Segmentation,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</a:rPr>
              <a:t>Medical Image Computing and Computer-Assisted Intervention (MICCAI), Springer, LNCS, Vol.9351: 234--241, 2015</a:t>
            </a:r>
            <a:endParaRPr lang="en-US" sz="105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74974-35A8-B2C4-0082-FE09F770E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1944688"/>
            <a:ext cx="2434788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5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layer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1/8/23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7C74D-2A1A-CF7B-EA2F-05F7F117A2E0}"/>
              </a:ext>
            </a:extLst>
          </p:cNvPr>
          <p:cNvSpPr txBox="1"/>
          <p:nvPr/>
        </p:nvSpPr>
        <p:spPr>
          <a:xfrm>
            <a:off x="2590800" y="6180892"/>
            <a:ext cx="67183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A Comprehensive Guide to Convolutional Neural Networks — the ELI5 way, https://</a:t>
            </a:r>
            <a:r>
              <a:rPr lang="en-US" sz="1000" b="1" i="0" u="none" strike="noStrike" dirty="0" err="1">
                <a:solidFill>
                  <a:srgbClr val="292929"/>
                </a:solidFill>
                <a:effectLst/>
                <a:latin typeface="sohne"/>
              </a:rPr>
              <a:t>towardsdatascience.com</a:t>
            </a:r>
            <a:r>
              <a:rPr lang="en-US" sz="1000" b="1" i="0" u="none" strike="noStrike" dirty="0">
                <a:solidFill>
                  <a:srgbClr val="292929"/>
                </a:solidFill>
                <a:effectLst/>
                <a:latin typeface="sohne"/>
              </a:rPr>
              <a:t>/a-comprehensive-guide-to-convolutional-neural-networks-the-eli5-way-3bd2b1164a53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A8375-5F1D-6CA9-C04A-E0023E36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706563"/>
            <a:ext cx="6154413" cy="447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3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U-Net Architecture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1/9/23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9C11DB-67CF-2270-33E1-C6352564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429" y="1944688"/>
            <a:ext cx="6299311" cy="4173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9769A4-E7DB-E0AA-782D-B32DD29D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1" y="1944688"/>
            <a:ext cx="2141220" cy="15986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40F5F-86BB-02A4-06F2-5474A7E0EFBF}"/>
              </a:ext>
            </a:extLst>
          </p:cNvPr>
          <p:cNvSpPr txBox="1"/>
          <p:nvPr/>
        </p:nvSpPr>
        <p:spPr>
          <a:xfrm>
            <a:off x="2669429" y="6356350"/>
            <a:ext cx="75042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O. </a:t>
            </a:r>
            <a:r>
              <a:rPr lang="en-US" sz="1050" dirty="0" err="1"/>
              <a:t>Ronneberger</a:t>
            </a:r>
            <a:r>
              <a:rPr lang="en-US" sz="1050" dirty="0"/>
              <a:t> and </a:t>
            </a:r>
            <a:r>
              <a:rPr lang="en-US" sz="1050" dirty="0" err="1"/>
              <a:t>P.Fischer</a:t>
            </a:r>
            <a:r>
              <a:rPr lang="en-US" sz="1050" dirty="0"/>
              <a:t> and T. </a:t>
            </a:r>
            <a:r>
              <a:rPr lang="en-US" sz="1050" dirty="0" err="1"/>
              <a:t>Brox</a:t>
            </a:r>
            <a:r>
              <a:rPr lang="en-US" sz="1050" dirty="0"/>
              <a:t> U-Net: Convolutional Networks for Biomedical Image Segmentation, </a:t>
            </a:r>
            <a:r>
              <a:rPr lang="en-US" sz="1050" b="0" i="0" u="none" strike="noStrike" dirty="0">
                <a:solidFill>
                  <a:srgbClr val="000000"/>
                </a:solidFill>
                <a:effectLst/>
              </a:rPr>
              <a:t>Medical Image Computing and Computer-Assisted Intervention (MICCAI), Springer, LNCS, Vol.9351: 234--241, 2015</a:t>
            </a:r>
            <a:endParaRPr lang="en-US" sz="105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766F0-7E0C-4C66-4567-9D4D7FA51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7640" y="1944688"/>
            <a:ext cx="2434788" cy="1625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102D69-37DF-A231-CD83-DB44181BFDD9}"/>
              </a:ext>
            </a:extLst>
          </p:cNvPr>
          <p:cNvCxnSpPr/>
          <p:nvPr/>
        </p:nvCxnSpPr>
        <p:spPr>
          <a:xfrm>
            <a:off x="2324101" y="3570288"/>
            <a:ext cx="2209800" cy="2640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B2AD86A-AE8A-F8D0-C4C9-EA2EFED93FBE}"/>
              </a:ext>
            </a:extLst>
          </p:cNvPr>
          <p:cNvSpPr txBox="1"/>
          <p:nvPr/>
        </p:nvSpPr>
        <p:spPr>
          <a:xfrm>
            <a:off x="863600" y="4409321"/>
            <a:ext cx="256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Contraction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E55F62-A7FF-0AE1-668C-725448723235}"/>
              </a:ext>
            </a:extLst>
          </p:cNvPr>
          <p:cNvCxnSpPr/>
          <p:nvPr/>
        </p:nvCxnSpPr>
        <p:spPr>
          <a:xfrm flipV="1">
            <a:off x="6743700" y="3302000"/>
            <a:ext cx="1676400" cy="28162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E4F9AFE-A6F5-669C-57A3-946741D78AE6}"/>
              </a:ext>
            </a:extLst>
          </p:cNvPr>
          <p:cNvSpPr txBox="1"/>
          <p:nvPr/>
        </p:nvSpPr>
        <p:spPr>
          <a:xfrm>
            <a:off x="7959341" y="4086155"/>
            <a:ext cx="2567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Expansion</a:t>
            </a:r>
          </a:p>
        </p:txBody>
      </p:sp>
    </p:spTree>
    <p:extLst>
      <p:ext uri="{BB962C8B-B14F-4D97-AF65-F5344CB8AC3E}">
        <p14:creationId xmlns:p14="http://schemas.microsoft.com/office/powerpoint/2010/main" val="2909569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2494</TotalTime>
  <Words>655</Words>
  <Application>Microsoft Macintosh PowerPoint</Application>
  <PresentationFormat>Widescreen</PresentationFormat>
  <Paragraphs>206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sohne</vt:lpstr>
      <vt:lpstr>Arial</vt:lpstr>
      <vt:lpstr>Calibri</vt:lpstr>
      <vt:lpstr>Tenorite</vt:lpstr>
      <vt:lpstr>Wingdings</vt:lpstr>
      <vt:lpstr>Office Theme</vt:lpstr>
      <vt:lpstr>Deep learning for medical image in super-resolution reconstruction</vt:lpstr>
      <vt:lpstr>Deep learning for medical image</vt:lpstr>
      <vt:lpstr>Super-resolution reconstruction</vt:lpstr>
      <vt:lpstr>Undersampling</vt:lpstr>
      <vt:lpstr>U-Net Architecture</vt:lpstr>
      <vt:lpstr>Convolutional layer</vt:lpstr>
      <vt:lpstr>U-Net Architecture</vt:lpstr>
      <vt:lpstr>Max Pooling layer</vt:lpstr>
      <vt:lpstr>U-Net Architecture</vt:lpstr>
      <vt:lpstr>Up-convolution layer</vt:lpstr>
      <vt:lpstr>U-Net Architecture</vt:lpstr>
      <vt:lpstr>Replicate the result of this paper based our ARIC dataset </vt:lpstr>
      <vt:lpstr>Parameters used in training</vt:lpstr>
      <vt:lpstr>Result – 2fold</vt:lpstr>
      <vt:lpstr>2fold</vt:lpstr>
      <vt:lpstr>Result – 3fold</vt:lpstr>
      <vt:lpstr>3fold</vt:lpstr>
      <vt:lpstr>Result – 4fold</vt:lpstr>
      <vt:lpstr>4fold</vt:lpstr>
      <vt:lpstr>Result – 5fold</vt:lpstr>
      <vt:lpstr>5fold</vt:lpstr>
      <vt:lpstr>Result – 6fold</vt:lpstr>
      <vt:lpstr>6fold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for medical image super resolution reconstruction</dc:title>
  <dc:creator>Meili Liu</dc:creator>
  <cp:lastModifiedBy>Meili Liu</cp:lastModifiedBy>
  <cp:revision>37</cp:revision>
  <dcterms:created xsi:type="dcterms:W3CDTF">2023-01-08T20:36:04Z</dcterms:created>
  <dcterms:modified xsi:type="dcterms:W3CDTF">2023-01-10T14:10:52Z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